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5" r:id="rId8"/>
    <p:sldId id="261" r:id="rId9"/>
    <p:sldId id="262" r:id="rId10"/>
    <p:sldId id="263" r:id="rId11"/>
    <p:sldId id="264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26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55B4-5003-40A6-AA0B-47AA22BF05C9}" type="datetimeFigureOut">
              <a:rPr lang="ru-RU" smtClean="0"/>
              <a:t>07.04.2016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55B4-5003-40A6-AA0B-47AA22BF05C9}" type="datetimeFigureOut">
              <a:rPr lang="ru-RU" smtClean="0"/>
              <a:t>07.04.2016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55B4-5003-40A6-AA0B-47AA22BF05C9}" type="datetimeFigureOut">
              <a:rPr lang="ru-RU" smtClean="0"/>
              <a:t>07.04.2016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55B4-5003-40A6-AA0B-47AA22BF05C9}" type="datetimeFigureOut">
              <a:rPr lang="ru-RU" smtClean="0"/>
              <a:t>07.04.2016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55B4-5003-40A6-AA0B-47AA22BF05C9}" type="datetimeFigureOut">
              <a:rPr lang="ru-RU" smtClean="0"/>
              <a:t>07.04.2016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55B4-5003-40A6-AA0B-47AA22BF05C9}" type="datetimeFigureOut">
              <a:rPr lang="ru-RU" smtClean="0"/>
              <a:t>07.04.2016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55B4-5003-40A6-AA0B-47AA22BF05C9}" type="datetimeFigureOut">
              <a:rPr lang="ru-RU" smtClean="0"/>
              <a:t>07.04.2016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55B4-5003-40A6-AA0B-47AA22BF05C9}" type="datetimeFigureOut">
              <a:rPr lang="ru-RU" smtClean="0"/>
              <a:t>07.04.2016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55B4-5003-40A6-AA0B-47AA22BF05C9}" type="datetimeFigureOut">
              <a:rPr lang="ru-RU" smtClean="0"/>
              <a:t>07.04.2016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55B4-5003-40A6-AA0B-47AA22BF05C9}" type="datetimeFigureOut">
              <a:rPr lang="ru-RU" smtClean="0"/>
              <a:t>07.04.2016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55B4-5003-40A6-AA0B-47AA22BF05C9}" type="datetimeFigureOut">
              <a:rPr lang="ru-RU" smtClean="0"/>
              <a:t>07.04.2016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4DC655B4-5003-40A6-AA0B-47AA22BF05C9}" type="datetimeFigureOut">
              <a:rPr lang="ru-RU" smtClean="0"/>
              <a:t>07.04.2016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7997512" cy="259228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Типичные </a:t>
            </a:r>
            <a:r>
              <a:rPr lang="ru-RU" sz="4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ошибки в проектах контрактов </a:t>
            </a:r>
            <a:r>
              <a:rPr lang="ru-RU" sz="4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заказчиков при осуществлении закупок товаров, работ, услуг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140968"/>
            <a:ext cx="8270230" cy="316835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Богданова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Мария Сергеевна</a:t>
            </a:r>
          </a:p>
          <a:p>
            <a:pPr algn="ctr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Главный специалист отдела правовой работы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Департамента государственных закупок </a:t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Свердловской области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816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7762056" cy="6048712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3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ru-RU" sz="3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Условие о сроках возврата заказчиком поставщику (подрядчику, исполнителю) денежных средств, внесенных в качестве обеспечения исполнения контракта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(если такая форма обеспечения исполнения контракта применяется поставщиком (подрядчиком, исполнителем</a:t>
            </a: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3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72000" indent="0" algn="ctr">
              <a:spcBef>
                <a:spcPts val="0"/>
              </a:spcBef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34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Закона о контрактной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системе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" indent="0" algn="just">
              <a:spcBef>
                <a:spcPts val="0"/>
              </a:spcBef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87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7"/>
            <a:ext cx="7834064" cy="5976704"/>
          </a:xfrm>
        </p:spPr>
        <p:txBody>
          <a:bodyPr>
            <a:normAutofit fontScale="85000" lnSpcReduction="20000"/>
          </a:bodyPr>
          <a:lstStyle/>
          <a:p>
            <a:pPr marL="45720" indent="0" algn="just">
              <a:buNone/>
            </a:pPr>
            <a:r>
              <a:rPr lang="ru-RU" sz="39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ru-RU" sz="39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Указание </a:t>
            </a:r>
            <a:r>
              <a:rPr lang="ru-RU" sz="39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качестве обеспечения исполнения контракта – залог денежных средств.</a:t>
            </a:r>
            <a:endParaRPr lang="ru-RU" sz="39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sz="3200" b="1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sz="32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r>
              <a:rPr lang="ru-RU" sz="32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ПРАВИЛЬНО:</a:t>
            </a:r>
          </a:p>
          <a:p>
            <a:pPr marL="45720" indent="0" algn="just">
              <a:buNone/>
            </a:pPr>
            <a:endParaRPr lang="ru-RU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денежные средства, внесенные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качестве обеспечения исполнения контракта</a:t>
            </a:r>
            <a:endParaRPr lang="ru-RU" sz="3600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72000" indent="0" algn="ctr">
              <a:spcBef>
                <a:spcPts val="0"/>
              </a:spcBef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ч.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96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Закона о контрактной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" indent="0" algn="just">
              <a:spcBef>
                <a:spcPts val="0"/>
              </a:spcBef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69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5"/>
            <a:ext cx="7906072" cy="5904696"/>
          </a:xfrm>
        </p:spPr>
        <p:txBody>
          <a:bodyPr>
            <a:normAutofit fontScale="92500" lnSpcReduction="10000"/>
          </a:bodyPr>
          <a:lstStyle/>
          <a:p>
            <a:pPr marL="45720" indent="0" algn="just">
              <a:buNone/>
            </a:pPr>
            <a:r>
              <a:rPr lang="ru-RU" sz="3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Отсутствие в контракте срока </a:t>
            </a:r>
            <a:r>
              <a:rPr lang="ru-RU" sz="3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банковской </a:t>
            </a:r>
            <a:r>
              <a:rPr lang="ru-RU" sz="3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гарантии.</a:t>
            </a:r>
          </a:p>
          <a:p>
            <a:pPr marL="45720" indent="0" algn="just">
              <a:buNone/>
            </a:pPr>
            <a:r>
              <a:rPr lang="ru-RU" sz="2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действия банковской гарантии должен </a:t>
            </a:r>
            <a:r>
              <a:rPr lang="ru-RU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превышать срок действия контракта не менее чем на один месяц </a:t>
            </a:r>
            <a:r>
              <a:rPr lang="ru-RU" sz="3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должен быть ограничен датой</a:t>
            </a:r>
            <a:r>
              <a:rPr lang="ru-RU" sz="3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72000" indent="0" algn="just">
              <a:spcBef>
                <a:spcPts val="0"/>
              </a:spcBef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96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Закона о контрактной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системе,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" indent="0" algn="just">
              <a:spcBef>
                <a:spcPts val="0"/>
              </a:spcBef>
              <a:buNone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" indent="0" algn="just">
              <a:spcBef>
                <a:spcPts val="0"/>
              </a:spcBef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Федеральной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Антимонопольной службы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 № К-840/15 от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15.07.2015г.,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" indent="0" algn="just">
              <a:spcBef>
                <a:spcPts val="0"/>
              </a:spcBef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" indent="0" algn="just">
              <a:spcBef>
                <a:spcPts val="0"/>
              </a:spcBef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Арбитражного суда Уральского округа от 16.02.2016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Ф09-712/16 по делу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А71-6981/2015</a:t>
            </a:r>
          </a:p>
          <a:p>
            <a:pPr marL="4572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5037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5"/>
            <a:ext cx="7978080" cy="5904696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ru-RU" sz="3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 Отсутствие в контракте условия о том, что в </a:t>
            </a:r>
            <a:r>
              <a:rPr lang="ru-RU" sz="3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случае, если предложенная в заявке победителем цена снижена на двадцать пять и более процентов по отношению к </a:t>
            </a:r>
            <a:r>
              <a:rPr lang="ru-RU" sz="3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НМЦК, </a:t>
            </a:r>
            <a:r>
              <a:rPr lang="ru-RU" sz="3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исполнения контракта предоставляется с учетом положений статьи 37 Закона </a:t>
            </a:r>
            <a:r>
              <a:rPr lang="ru-RU" sz="3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контрактной системе</a:t>
            </a:r>
          </a:p>
          <a:p>
            <a:pPr marL="45720" indent="0" algn="just">
              <a:buNone/>
            </a:pPr>
            <a:endParaRPr lang="ru-RU" sz="3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2 ст. 37, ч. 6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96 Закона о контрактной системе</a:t>
            </a:r>
          </a:p>
          <a:p>
            <a:pPr marL="45720" indent="0" algn="just">
              <a:buNone/>
            </a:pPr>
            <a:endParaRPr lang="ru-RU" sz="3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27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5"/>
            <a:ext cx="8064896" cy="5904696"/>
          </a:xfrm>
        </p:spPr>
        <p:txBody>
          <a:bodyPr/>
          <a:lstStyle/>
          <a:p>
            <a:pPr marL="45720" indent="0" algn="just">
              <a:buNone/>
            </a:pPr>
            <a:endParaRPr lang="ru-RU" sz="36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66960" y="404664"/>
            <a:ext cx="7877447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 Указание в контракте условия о том, что банковская гарантия может быть выдана </a:t>
            </a:r>
            <a:r>
              <a:rPr lang="ru-RU" sz="3600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иной кредитной организацией</a:t>
            </a:r>
          </a:p>
          <a:p>
            <a:pPr algn="just"/>
            <a:endParaRPr lang="ru-RU" sz="36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Банковские гарантии выдаются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банками, включенными в перечень банков, предусмотренных статьей 74.1 Налогового кодекса Российской Федерации</a:t>
            </a:r>
            <a:r>
              <a:rPr lang="ru-RU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ч.1 ст. 45, ч. 3 ст. 96  Закона о контрактной системе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89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1"/>
            <a:ext cx="7834064" cy="5760680"/>
          </a:xfrm>
        </p:spPr>
        <p:txBody>
          <a:bodyPr/>
          <a:lstStyle/>
          <a:p>
            <a:pPr marL="45720" indent="0" algn="just">
              <a:buNone/>
            </a:pPr>
            <a:r>
              <a:rPr lang="ru-RU" sz="3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 </a:t>
            </a:r>
            <a:r>
              <a:rPr lang="ru-RU" sz="3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в контракте условия об обязанности заказчика провести экспертизу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проверки предоставленных поставщиком (подрядчиком, исполнителем) результатов, предусмотренных контрактом, в части их соответствия условиям контракта</a:t>
            </a:r>
          </a:p>
          <a:p>
            <a:pPr marL="45720" indent="0" algn="just">
              <a:buNone/>
            </a:pPr>
            <a:endParaRPr lang="ru-RU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ч. 3 ст. 94 Закона о контрактной системе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62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7"/>
            <a:ext cx="7906072" cy="5976704"/>
          </a:xfrm>
        </p:spPr>
        <p:txBody>
          <a:bodyPr>
            <a:normAutofit fontScale="92500" lnSpcReduction="20000"/>
          </a:bodyPr>
          <a:lstStyle/>
          <a:p>
            <a:pPr marL="45720" indent="0" algn="just">
              <a:buNone/>
            </a:pPr>
            <a:r>
              <a:rPr lang="ru-RU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16. Указание к контракте таких событий </a:t>
            </a:r>
            <a:r>
              <a:rPr lang="ru-RU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неопределимой силы </a:t>
            </a:r>
            <a:r>
              <a:rPr lang="ru-RU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как:</a:t>
            </a:r>
          </a:p>
          <a:p>
            <a:pPr algn="just">
              <a:buFontTx/>
              <a:buChar char="-"/>
            </a:pPr>
            <a:r>
              <a:rPr lang="ru-RU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приостановление</a:t>
            </a:r>
            <a:r>
              <a:rPr lang="ru-RU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прекращение (отсутствие) финансирования </a:t>
            </a:r>
            <a:r>
              <a:rPr lang="ru-RU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контракту;</a:t>
            </a:r>
          </a:p>
          <a:p>
            <a:pPr marL="45720" indent="0" algn="just">
              <a:buNone/>
            </a:pPr>
            <a:endParaRPr lang="ru-RU" sz="32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ru-RU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</a:t>
            </a:r>
            <a:r>
              <a:rPr lang="ru-RU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законодательства и (или) в </a:t>
            </a:r>
            <a:r>
              <a:rPr lang="ru-RU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иные случаи, предусмотренные законодательством;</a:t>
            </a:r>
          </a:p>
          <a:p>
            <a:pPr marL="45720" indent="0" algn="just">
              <a:buNone/>
            </a:pPr>
            <a:endParaRPr lang="ru-RU" sz="32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ru-RU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акты органов государственной власти и прочее</a:t>
            </a:r>
            <a:endParaRPr lang="ru-RU" sz="3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.27-29 постановление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21.06.2012 № 3352/12 Президиума Высшего Арбитражного Суда Российской Федерации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272625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7"/>
            <a:ext cx="7834064" cy="5976704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ru-RU" sz="3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17. Указание в контракте условия о том, что подрядчик (поставщик, исполнитель) может </a:t>
            </a:r>
            <a:r>
              <a:rPr lang="ru-RU" sz="3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уступить право требования оплаты по контракту третьим лицам только с согласия </a:t>
            </a:r>
            <a:r>
              <a:rPr lang="ru-RU" sz="3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заказчика.</a:t>
            </a:r>
          </a:p>
          <a:p>
            <a:pPr marL="45720" indent="0" algn="just">
              <a:buNone/>
            </a:pPr>
            <a:endParaRPr lang="ru-RU" sz="3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sz="36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Министерства Финансов Российской Федерации от 11.03.2015г. 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02-02-08/12916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926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5"/>
            <a:ext cx="7906072" cy="5904696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3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18. Не установлен в контракте КОНКРЕТНЫЙ РАЗМЕР привлечения к исполнению контрактов субподрядчиков, соисполнителей из числа СМП, СОНКО, установленный в виде процента от цены контракта</a:t>
            </a:r>
          </a:p>
          <a:p>
            <a:pPr marL="45720" indent="0" algn="ctr">
              <a:buNone/>
            </a:pPr>
            <a:endParaRPr lang="ru-RU" sz="33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ч. 6 ст. 30 Закона о 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контрактной системе, Решение ФАС России от 25.12.2015 по делу 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ВП-217/15</a:t>
            </a:r>
          </a:p>
          <a:p>
            <a:pPr marL="45720" indent="0" algn="ctr">
              <a:buNone/>
            </a:pPr>
            <a:endParaRPr lang="ru-RU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07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04664"/>
            <a:ext cx="7834064" cy="5906498"/>
          </a:xfrm>
        </p:spPr>
        <p:txBody>
          <a:bodyPr/>
          <a:lstStyle/>
          <a:p>
            <a:pPr algn="just"/>
            <a:r>
              <a:rPr lang="ru-RU" sz="3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 Неправомерно требовать оригинал банковской гарантии на стадии заключения контракта</a:t>
            </a:r>
          </a:p>
          <a:p>
            <a:pPr algn="just"/>
            <a:endParaRPr lang="ru-RU" sz="3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algn="just"/>
            <a:r>
              <a:rPr lang="ru-RU" sz="3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20. </a:t>
            </a:r>
            <a:r>
              <a:rPr lang="ru-RU" sz="3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проведении электронного аукциона контракт заключается, а не подписывается. </a:t>
            </a:r>
          </a:p>
          <a:p>
            <a:pPr marL="45720" algn="just"/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70 Закона о контрактной системе</a:t>
            </a:r>
          </a:p>
          <a:p>
            <a:pPr algn="just"/>
            <a:r>
              <a:rPr lang="ru-RU" dirty="0" smtClean="0">
                <a:solidFill>
                  <a:schemeClr val="tx2"/>
                </a:solidFill>
              </a:rPr>
              <a:t> 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4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7"/>
            <a:ext cx="8064896" cy="5976704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3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1.Неверное указание </a:t>
            </a:r>
            <a:r>
              <a:rPr lang="ru-RU" sz="36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способа определения поставщика (подрядчика, исполнителя)</a:t>
            </a:r>
            <a:r>
              <a:rPr lang="ru-RU" sz="3600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2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(необходимо проверить </a:t>
            </a:r>
            <a:r>
              <a:rPr lang="ru-RU" sz="26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 соответствие во </a:t>
            </a:r>
            <a:r>
              <a:rPr lang="ru-RU" sz="2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всех разделах документации об электронном аукционе (конкурсе) и плане-графике</a:t>
            </a:r>
            <a:r>
              <a:rPr lang="ru-RU" sz="26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)</a:t>
            </a:r>
          </a:p>
          <a:p>
            <a:pPr marL="45720" indent="0" algn="just">
              <a:buNone/>
            </a:pPr>
            <a:endParaRPr lang="ru-RU" sz="3200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sz="3600" dirty="0" smtClean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2.Неверное указание наименования </a:t>
            </a:r>
            <a:r>
              <a:rPr lang="ru-RU" sz="3600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предмета контракта </a:t>
            </a:r>
            <a:r>
              <a:rPr lang="ru-RU" sz="2600" dirty="0">
                <a:latin typeface="Times New Roman"/>
                <a:ea typeface="Calibri"/>
                <a:cs typeface="Times New Roman"/>
              </a:rPr>
              <a:t>(необходимо проверить </a:t>
            </a:r>
            <a:r>
              <a:rPr lang="ru-RU" sz="2600" dirty="0" smtClean="0">
                <a:latin typeface="Times New Roman"/>
                <a:ea typeface="Calibri"/>
                <a:cs typeface="Times New Roman"/>
              </a:rPr>
              <a:t>на соответствие во </a:t>
            </a:r>
            <a:r>
              <a:rPr lang="ru-RU" sz="2600" dirty="0">
                <a:latin typeface="Times New Roman"/>
                <a:ea typeface="Calibri"/>
                <a:cs typeface="Times New Roman"/>
              </a:rPr>
              <a:t>всех разделах документации об электронном аукционе (конкурсе) и плане-графике</a:t>
            </a:r>
            <a:r>
              <a:rPr lang="ru-RU" sz="2600" dirty="0" smtClean="0">
                <a:latin typeface="Times New Roman"/>
                <a:ea typeface="Calibri"/>
                <a:cs typeface="Times New Roman"/>
              </a:rPr>
              <a:t>)</a:t>
            </a:r>
          </a:p>
          <a:p>
            <a:pPr marL="502920" indent="-457200" algn="just">
              <a:buFont typeface="Wingdings" charset="2"/>
              <a:buAutoNum type="arabicPeriod"/>
            </a:pPr>
            <a:endParaRPr lang="ru-RU" dirty="0">
              <a:latin typeface="Times New Roman"/>
              <a:ea typeface="Calibri"/>
              <a:cs typeface="Times New Roman"/>
            </a:endParaRPr>
          </a:p>
          <a:p>
            <a:pPr marL="502920" indent="-457200" algn="just">
              <a:buFont typeface="Wingdings" charset="2"/>
              <a:buAutoNum type="arabicPeriod"/>
            </a:pPr>
            <a:endParaRPr lang="ru-RU" dirty="0">
              <a:latin typeface="Calibri"/>
              <a:ea typeface="Calibri"/>
              <a:cs typeface="Times New Roman"/>
            </a:endParaRPr>
          </a:p>
          <a:p>
            <a:pPr marL="502920" indent="-457200" algn="just">
              <a:buAutoNum type="arabicPeriod"/>
            </a:pPr>
            <a:endParaRPr lang="ru-RU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832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5"/>
            <a:ext cx="7690048" cy="5904696"/>
          </a:xfrm>
        </p:spPr>
        <p:txBody>
          <a:bodyPr>
            <a:normAutofit fontScale="55000" lnSpcReduction="20000"/>
          </a:bodyPr>
          <a:lstStyle/>
          <a:p>
            <a:pPr marL="45720" indent="0" algn="just">
              <a:buNone/>
            </a:pPr>
            <a:endParaRPr lang="ru-RU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sz="65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Отсутствие в контракте условия, что цена</a:t>
            </a:r>
            <a:r>
              <a:rPr lang="ru-RU" sz="65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6500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контракта является твердой и определяется на весь срок его </a:t>
            </a:r>
            <a:r>
              <a:rPr lang="ru-RU" sz="65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исполнения </a:t>
            </a:r>
          </a:p>
          <a:p>
            <a:pPr marL="45720" indent="0" algn="just">
              <a:buNone/>
            </a:pPr>
            <a:endParaRPr lang="ru-RU" sz="5400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sz="5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Исключение: в ряде случаев в контракте могут быть определены ориентировочное значение цены или формула цены и максимальное значение цены контракта, предусмотренные в документации о закупке (постановление Правительства РФ </a:t>
            </a:r>
            <a:br>
              <a:rPr lang="ru-RU" sz="5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5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от 13.01.2014 № 19</a:t>
            </a:r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" indent="0" algn="just">
              <a:buNone/>
            </a:pPr>
            <a:endParaRPr lang="ru-RU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sz="3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3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96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7"/>
            <a:ext cx="7906072" cy="5976704"/>
          </a:xfrm>
        </p:spPr>
        <p:txBody>
          <a:bodyPr>
            <a:normAutofit fontScale="92500" lnSpcReduction="20000"/>
          </a:bodyPr>
          <a:lstStyle/>
          <a:p>
            <a:pPr marL="45720" indent="0" algn="just">
              <a:buNone/>
            </a:pPr>
            <a:r>
              <a:rPr lang="ru-RU" sz="39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39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в контракте условия об уменьшении суммы, подлежащей уплате физическому лицу, на размер налоговых платежей, связанных с оплатой контракта,</a:t>
            </a:r>
            <a:r>
              <a:rPr lang="ru-RU" sz="3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случае, если контракт заключается с физическим лицом, за исключением индивидуального предпринимателя или иного занимающегося частной практикой лица. </a:t>
            </a:r>
            <a:endParaRPr lang="ru-RU" sz="2800" dirty="0">
              <a:solidFill>
                <a:schemeClr val="tx2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sz="3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sz="3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ч.13 ст. 34 Закона о контрактной системе; Письмо ФАС России от 21.10.2014 </a:t>
            </a:r>
            <a:b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АЦ/42516/14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053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7"/>
            <a:ext cx="7834064" cy="5976704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3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36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Указание в контракте условия, что «В </a:t>
            </a:r>
            <a:r>
              <a:rPr lang="ru-RU" sz="3600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цену контракта </a:t>
            </a:r>
            <a:r>
              <a:rPr lang="ru-RU" sz="36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входит, в </a:t>
            </a:r>
            <a:r>
              <a:rPr lang="ru-RU" sz="3600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том числе НДС 18</a:t>
            </a:r>
            <a:r>
              <a:rPr lang="ru-RU" sz="36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%».</a:t>
            </a:r>
          </a:p>
          <a:p>
            <a:pPr marL="45720" indent="0" algn="ctr">
              <a:buNone/>
            </a:pPr>
            <a:endParaRPr lang="ru-RU" sz="3000" u="sng" dirty="0" smtClean="0">
              <a:solidFill>
                <a:schemeClr val="tx2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r>
              <a:rPr lang="ru-RU" sz="3000" u="sng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НАПРИМЕР: </a:t>
            </a:r>
          </a:p>
          <a:p>
            <a:pPr marL="45720" indent="0" algn="ctr">
              <a:buNone/>
            </a:pPr>
            <a:r>
              <a:rPr lang="ru-RU" sz="30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</a:t>
            </a:r>
            <a:r>
              <a:rPr lang="ru-RU" sz="3000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 цену контракта входит, в том числе НДС 18</a:t>
            </a:r>
            <a:r>
              <a:rPr lang="ru-RU" sz="30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%,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подлежит уплате</a:t>
            </a:r>
            <a:r>
              <a:rPr lang="ru-RU" sz="30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» </a:t>
            </a:r>
          </a:p>
          <a:p>
            <a:pPr marL="45720" indent="0" algn="ctr">
              <a:buNone/>
            </a:pPr>
            <a:r>
              <a:rPr lang="ru-RU" sz="30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или </a:t>
            </a:r>
          </a:p>
          <a:p>
            <a:pPr marL="45720" indent="0" algn="ctr">
              <a:buNone/>
            </a:pPr>
            <a:r>
              <a:rPr lang="ru-RU" sz="3000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«В цену контракта входит, в том числе НДС 18</a:t>
            </a:r>
            <a:r>
              <a:rPr lang="ru-RU" sz="30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% </a:t>
            </a:r>
            <a:r>
              <a:rPr lang="ru-RU" sz="32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(при наличии)</a:t>
            </a:r>
            <a:r>
              <a:rPr lang="ru-RU" sz="30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».</a:t>
            </a:r>
            <a:endParaRPr lang="ru-RU" sz="3000" dirty="0">
              <a:solidFill>
                <a:schemeClr val="tx2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347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7"/>
            <a:ext cx="7992888" cy="5976704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3600" kern="11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6.Не указано условие об ответственности </a:t>
            </a:r>
            <a:r>
              <a:rPr lang="ru-RU" sz="3600" kern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заказчика </a:t>
            </a:r>
            <a:r>
              <a:rPr lang="ru-RU" sz="3600" kern="11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поставщика (подрядчика, исполнителя</a:t>
            </a:r>
            <a:r>
              <a:rPr lang="ru-RU" sz="3600" kern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за неисполнение или ненадлежащее исполнение </a:t>
            </a:r>
            <a:r>
              <a:rPr lang="ru-RU" sz="3600" kern="11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обязательств, предусмотренных </a:t>
            </a:r>
            <a:r>
              <a:rPr lang="ru-RU" sz="3600" kern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контрактом</a:t>
            </a:r>
            <a:endParaRPr lang="ru-RU" sz="3600" kern="1100" dirty="0">
              <a:solidFill>
                <a:schemeClr val="tx2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72000" indent="0" algn="just">
              <a:spcBef>
                <a:spcPts val="0"/>
              </a:spcBef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4-9 ст. 34 Закона о контрактной системе;</a:t>
            </a:r>
          </a:p>
          <a:p>
            <a:pPr marL="72000" indent="0" algn="just">
              <a:spcBef>
                <a:spcPts val="0"/>
              </a:spcBef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финансов РФ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Казначейства от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19.05.2015 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07-04-05/09-319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49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9"/>
            <a:ext cx="8208912" cy="6048712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ru-RU" sz="3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Отсутствие в контракте условия об </a:t>
            </a:r>
            <a:r>
              <a:rPr lang="ru-RU" sz="3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обязанности заказчика </a:t>
            </a:r>
            <a:r>
              <a:rPr lang="ru-RU" sz="3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направлять </a:t>
            </a:r>
            <a:r>
              <a:rPr lang="ru-RU" sz="3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поставщику (</a:t>
            </a:r>
            <a:r>
              <a:rPr lang="ru-RU" sz="3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подрядчику, исполнителю</a:t>
            </a:r>
            <a:r>
              <a:rPr lang="ru-RU" sz="3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требование об уплате неустоек (штрафов, пеней)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просрочки исполнения поставщиком (подрядчиком, исполнителем) обязательств (в том числе гарантийного обязательства), предусмотренных контрактом, а также в иных случаях неисполнения или ненадлежащего исполнения поставщиком (подрядчиком, исполнителем) обязательств, предусмотренных контрактом</a:t>
            </a:r>
          </a:p>
          <a:p>
            <a:pPr marL="45720" indent="0" algn="just">
              <a:buNone/>
            </a:pP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72000" indent="0" algn="ctr">
              <a:spcBef>
                <a:spcPts val="0"/>
              </a:spcBef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ч.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34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Закона о контрактной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" indent="0" algn="just">
              <a:spcBef>
                <a:spcPts val="0"/>
              </a:spcBef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376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7906072" cy="6264696"/>
          </a:xfrm>
        </p:spPr>
        <p:txBody>
          <a:bodyPr>
            <a:normAutofit fontScale="25000" lnSpcReduction="20000"/>
          </a:bodyPr>
          <a:lstStyle/>
          <a:p>
            <a:pPr marL="45720" indent="0" algn="just">
              <a:buNone/>
            </a:pPr>
            <a:r>
              <a:rPr lang="ru-RU" sz="1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Отсутствие в контракте условий:</a:t>
            </a:r>
          </a:p>
          <a:p>
            <a:pPr algn="just">
              <a:buFontTx/>
              <a:buChar char="-"/>
            </a:pPr>
            <a:r>
              <a:rPr lang="ru-RU" sz="1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порядке и сроках оплаты товара (работы, услуги);</a:t>
            </a:r>
          </a:p>
          <a:p>
            <a:pPr marL="45720" indent="0" algn="just">
              <a:buNone/>
            </a:pPr>
            <a:endParaRPr lang="ru-RU" sz="128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ru-RU" sz="1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порядке и сроках осуществления заказчиком приемки поставленного товара (выполненной работы (ее результатов) или оказанной услуги в части соответствия их требованиям, установленным контрактом;</a:t>
            </a:r>
          </a:p>
          <a:p>
            <a:pPr marL="45720" indent="0" algn="just">
              <a:buNone/>
            </a:pPr>
            <a:endParaRPr lang="ru-RU" sz="128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ru-RU" sz="1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порядке и сроках оформления результатов такой приемки.</a:t>
            </a:r>
            <a:r>
              <a:rPr lang="ru-RU" sz="128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</a:p>
          <a:p>
            <a:pPr marL="45720" indent="0" algn="just">
              <a:buNone/>
            </a:pPr>
            <a:endParaRPr lang="ru-RU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r>
              <a:rPr lang="ru-RU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ч.13 </a:t>
            </a: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34 Закона о контрактной системе</a:t>
            </a:r>
            <a:endParaRPr lang="ru-RU" sz="112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3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7834064" cy="6408711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3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ru-RU" sz="3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Указание в перечне случаев для одностороннего отказа от исполнения контракта оснований, не предусмотренных гражданским законодательством по соответствующему виду контракта</a:t>
            </a:r>
            <a:r>
              <a:rPr lang="ru-RU" sz="3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 algn="just">
              <a:buNone/>
            </a:pPr>
            <a:endParaRPr lang="ru-RU" sz="3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" indent="0" algn="just">
              <a:spcBef>
                <a:spcPts val="0"/>
              </a:spcBef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ч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8-9 ст. 95 Закона о контрактной системе;</a:t>
            </a:r>
          </a:p>
          <a:p>
            <a:pPr marL="72000" indent="0" algn="just">
              <a:spcBef>
                <a:spcPts val="0"/>
              </a:spcBef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Письмо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экономического развития РФ № 324-ЕЕ/Д28и и Федеральной Антимонопольной службы № АЦ/9777/16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18.02.2016г.</a:t>
            </a:r>
          </a:p>
          <a:p>
            <a:pPr marL="45720" indent="0"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Пленума ВАС РФ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14.03.2014 №16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2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951</TotalTime>
  <Words>944</Words>
  <Application>Microsoft Office PowerPoint</Application>
  <PresentationFormat>Экран (4:3)</PresentationFormat>
  <Paragraphs>108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Перспектива</vt:lpstr>
      <vt:lpstr>Типичные ошибки в проектах контрактов заказчиков при осуществлении закупок товаров, работ, услуг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Типичные ошибки в проектах контрактов заказчиков при осуществлении закупок товаров, работ, услуг</dc:title>
  <dc:creator>Богданова М.С.</dc:creator>
  <cp:lastModifiedBy>Богданова М.С.</cp:lastModifiedBy>
  <cp:revision>32</cp:revision>
  <dcterms:created xsi:type="dcterms:W3CDTF">2016-04-07T12:02:25Z</dcterms:created>
  <dcterms:modified xsi:type="dcterms:W3CDTF">2016-04-08T03:54:21Z</dcterms:modified>
</cp:coreProperties>
</file>