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2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C655B4-5003-40A6-AA0B-47AA22BF05C9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997512" cy="25922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проектах контрактов </a:t>
            </a:r>
            <a:r>
              <a:rPr lang="ru-RU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 при осуществлении закупок товаров, работ, услуг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270230" cy="3168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Богданова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Мария Сергеевна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отдела правовой работы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государственных закупок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7762056" cy="604871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о сроках возврата заказчиком поставщику (подрядчику, исполнителю) денежных средств, внесенных в качестве обеспечения исполнения контракта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(если такая форма обеспечения исполнения контракта применяется поставщиком (подрядчиком, исполнителем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2000" indent="0"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контрактной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7834064" cy="5976704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sz="3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3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3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обеспечения исполнения контракта – залог денежных средств.</a:t>
            </a:r>
            <a:endParaRPr lang="ru-RU" sz="3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2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ПРАВИЛЬНО: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внесенные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обеспечения исполнения контракта</a:t>
            </a:r>
            <a:endParaRPr lang="ru-RU" sz="36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2000" indent="0" algn="ctr"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контрактной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5"/>
            <a:ext cx="7906072" cy="5904696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Отсутствие в контракте срока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банковской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гарантии.</a:t>
            </a:r>
          </a:p>
          <a:p>
            <a:pPr marL="45720" indent="0" algn="just">
              <a:buNone/>
            </a:pP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банковской гарантии должен 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превышать срок действия контракта не менее чем на один месяц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должен быть ограничен датой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контрактной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Федеральной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Антимонопольной службы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№ К-840/15 от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15.07.2015г.,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Арбитражного суда Уральского округа от 16.02.2016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Ф09-712/16 по делу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А71-6981/2015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03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5"/>
            <a:ext cx="7978080" cy="5904696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Отсутствие в контракте условия о том, что в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предложенная в заявке победителем цена снижена на двадцать пять и более процентов по отношению к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НМЦК,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исполнения контракта предоставляется с учетом положений статьи 37 Закона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</a:t>
            </a:r>
          </a:p>
          <a:p>
            <a:pPr marL="45720" indent="0" algn="just">
              <a:buNone/>
            </a:pP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ст. 37, ч. 6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96 Закона о контрактной системе</a:t>
            </a:r>
          </a:p>
          <a:p>
            <a:pPr marL="45720" indent="0" algn="just">
              <a:buNone/>
            </a:pP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5"/>
            <a:ext cx="8064896" cy="5904696"/>
          </a:xfrm>
        </p:spPr>
        <p:txBody>
          <a:bodyPr/>
          <a:lstStyle/>
          <a:p>
            <a:pPr marL="45720" indent="0" algn="just">
              <a:buNone/>
            </a:pP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6960" y="404664"/>
            <a:ext cx="78774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Указание в контракте условия о том, что банковская гарантия может быть выдана </a:t>
            </a:r>
            <a:r>
              <a:rPr lang="ru-RU" sz="36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 кредитной организацией</a:t>
            </a:r>
          </a:p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гарантии выдаются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банками, включенными в перечень банков, предусмотренных статьей 74.1 Налогового кодекса Российской Федерации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ч.1 ст. 45, ч. 3 ст. 96  Закона о контрактной системе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1"/>
            <a:ext cx="7834064" cy="576068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контракте условия об обязанности заказчика провести экспертизу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предоставленных поставщиком (подрядчиком, исполнителем) результатов, предусмотренных контрактом, в части их соответствия условиям контракта</a:t>
            </a:r>
          </a:p>
          <a:p>
            <a:pPr marL="45720" indent="0" algn="just"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3 ст. 94 Закона о контрактной системе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7"/>
            <a:ext cx="7906072" cy="5976704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Указание к контракте таких событий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неопределимой силы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как: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прекращение (отсутствие) финансирования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контракту;</a:t>
            </a:r>
          </a:p>
          <a:p>
            <a:pPr marL="45720" indent="0" algn="just">
              <a:buNone/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и (или) в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случаи, предусмотренные законодательством;</a:t>
            </a:r>
          </a:p>
          <a:p>
            <a:pPr marL="45720" indent="0" algn="just">
              <a:buNone/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органов государственной власти и прочее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.27-29 постановление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21.06.2012 № 3352/12 Президиума Высшего Арбитражного Суда Российской Федерации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262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7834064" cy="597670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Указание в контракте условия о том, что подрядчик (поставщик, исполнитель) может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уступить право требования оплаты по контракту третьим лицам только с согласия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заказчика.</a:t>
            </a:r>
          </a:p>
          <a:p>
            <a:pPr marL="45720" indent="0" algn="just">
              <a:buNone/>
            </a:pP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Финансов Российской Федерации от 11.03.2015г.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02-02-08/12916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2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5"/>
            <a:ext cx="7906072" cy="59046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Не установлен в контракте КОНКРЕТНЫЙ РАЗМЕР привлечения к исполнению контрактов субподрядчиков, соисполнителей из числа СМП, СОНКО, установленный в виде процента от цены контракта</a:t>
            </a:r>
          </a:p>
          <a:p>
            <a:pPr marL="45720" indent="0" algn="ctr">
              <a:buNone/>
            </a:pPr>
            <a:endParaRPr lang="ru-RU" sz="3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6 ст. 30 Закона 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контрактной системе, Решение ФАС России от 25.12.2015 по делу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ВП-217/15</a:t>
            </a:r>
          </a:p>
          <a:p>
            <a:pPr marL="45720" indent="0" algn="ctr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7834064" cy="5906498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Неправомерно требовать оригинал банковской гарантии на стадии заключения контракта</a:t>
            </a: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just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электронного аукциона контракт заключается, а не подписывается. </a:t>
            </a:r>
          </a:p>
          <a:p>
            <a:pPr marL="45720"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70 Закона о контрактной системе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8064896" cy="597670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1.Неверное указание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способа определения поставщика (подрядчика, исполнителя)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(необходимо проверить 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соответствие во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всех разделах документации об электронном аукционе (конкурсе) и плане-графике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pPr marL="45720" indent="0" algn="just">
              <a:buNone/>
            </a:pPr>
            <a:endParaRPr lang="ru-RU" sz="3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2.Неверное указание наименования </a:t>
            </a:r>
            <a:r>
              <a:rPr lang="ru-RU" sz="3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предмета контракта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(необходимо проверить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на соответствие во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всех разделах документации об электронном аукционе (конкурсе) и плане-графике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 marL="502920" indent="-457200" algn="just">
              <a:buFont typeface="Wingdings" charset="2"/>
              <a:buAutoNum type="arabicPeriod"/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502920" indent="-457200" algn="just">
              <a:buFont typeface="Wingdings" charset="2"/>
              <a:buAutoNum type="arabicPeriod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marL="502920" indent="-457200" algn="just">
              <a:buAutoNum type="arabicPeriod"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5"/>
            <a:ext cx="7690048" cy="5904696"/>
          </a:xfrm>
        </p:spPr>
        <p:txBody>
          <a:bodyPr>
            <a:normAutofit fontScale="55000" lnSpcReduction="20000"/>
          </a:bodyPr>
          <a:lstStyle/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6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в контракте условия, что цена</a:t>
            </a:r>
            <a:r>
              <a:rPr lang="ru-RU" sz="65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65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контракта является твердой и определяется на весь срок его </a:t>
            </a:r>
            <a:r>
              <a:rPr lang="ru-RU" sz="65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исполнения </a:t>
            </a:r>
          </a:p>
          <a:p>
            <a:pPr marL="45720" indent="0" algn="just">
              <a:buNone/>
            </a:pPr>
            <a:endParaRPr lang="ru-RU" sz="5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5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Исключение: в ряде случаев в контракте могут быть определены ориентировочное значение цены или формула цены и максимальное значение цены контракта, предусмотренные в документации о закупке (постановление Правительства РФ </a:t>
            </a:r>
            <a:br>
              <a:rPr lang="ru-RU" sz="5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 13.01.2014 № 19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7"/>
            <a:ext cx="7906072" cy="5976704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3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контракте условия об уменьшении суммы, подлежащей уплате физическому лицу, на размер налоговых платежей, связанных с оплатой контракта,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контракт заключается с физическим лицом, за исключением индивидуального предпринимателя или иного занимающегося частной практикой лица.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ч.13 ст. 34 Закона о контрактной системе; Письмо ФАС России от 21.10.2014 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АЦ/42516/14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5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7834064" cy="597670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Указание в контракте условия, что «В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цену контракта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входит, в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том числе НДС 18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%».</a:t>
            </a:r>
          </a:p>
          <a:p>
            <a:pPr marL="45720" indent="0" algn="ctr">
              <a:buNone/>
            </a:pPr>
            <a:endParaRPr lang="ru-RU" sz="3000" u="sng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000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НАПРИМЕР: </a:t>
            </a:r>
          </a:p>
          <a:p>
            <a:pPr marL="45720" indent="0" algn="ctr">
              <a:buNone/>
            </a:pPr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3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цену контракта входит, в том числе НДС 18</a:t>
            </a:r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%,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подлежит уплате</a:t>
            </a:r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</a:t>
            </a:r>
          </a:p>
          <a:p>
            <a:pPr marL="45720" indent="0" algn="ctr">
              <a:buNone/>
            </a:pPr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</a:t>
            </a:r>
          </a:p>
          <a:p>
            <a:pPr marL="45720" indent="0" algn="ctr">
              <a:buNone/>
            </a:pPr>
            <a:r>
              <a:rPr lang="ru-RU" sz="3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«В цену контракта входит, в том числе НДС 18</a:t>
            </a:r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%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(при наличии)</a:t>
            </a:r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4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7992888" cy="597670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kern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6.Не указано условие об ответственности </a:t>
            </a:r>
            <a:r>
              <a:rPr lang="ru-RU" sz="3600" kern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 </a:t>
            </a:r>
            <a:r>
              <a:rPr lang="ru-RU" sz="3600" kern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поставщика (подрядчика, исполнителя</a:t>
            </a:r>
            <a:r>
              <a:rPr lang="ru-RU" sz="3600" kern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неисполнение или ненадлежащее исполнение </a:t>
            </a:r>
            <a:r>
              <a:rPr lang="ru-RU" sz="3600" kern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обязательств, предусмотренных </a:t>
            </a:r>
            <a:r>
              <a:rPr lang="ru-RU" sz="3600" kern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контрактом</a:t>
            </a:r>
            <a:endParaRPr lang="ru-RU" sz="3600" kern="11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4-9 ст. 34 Закона о контрактной системе;</a:t>
            </a: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финансов РФ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от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19.05.2015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07-04-05/09-319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208912" cy="604871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Отсутствие в контракте условия об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заказчика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направлять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поставщику (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подрядчику, исполнителю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требование об уплате неустоек (штрафов, пеней)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просрочки исполнения поставщиком (подрядчиком, исполнителем) обязательств (в том числе гарантийного обязательства), предусмотренных контрактом, а также в иных случаях неисполнения или ненадлежащего исполнения поставщиком (подрядчиком, исполнителем) обязательств, предусмотренных контрактом</a:t>
            </a:r>
          </a:p>
          <a:p>
            <a:pPr marL="45720" indent="0" algn="just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2000" indent="0" algn="ctr"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 контрактной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7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906072" cy="6264696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buNone/>
            </a:pPr>
            <a:r>
              <a:rPr lang="ru-RU" sz="1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Отсутствие в контракте условий:</a:t>
            </a:r>
          </a:p>
          <a:p>
            <a:pPr algn="just">
              <a:buFontTx/>
              <a:buChar char="-"/>
            </a:pPr>
            <a:r>
              <a:rPr lang="ru-RU" sz="1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и сроках оплаты товара (работы, услуги);</a:t>
            </a:r>
          </a:p>
          <a:p>
            <a:pPr marL="45720" indent="0" algn="just">
              <a:buNone/>
            </a:pPr>
            <a:endParaRPr lang="ru-RU" sz="1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и сроках осуществления заказчиком приемки поставленного товара (выполненной работы (ее результатов) или оказанной услуги в части соответствия их требованиям, установленным контрактом;</a:t>
            </a:r>
          </a:p>
          <a:p>
            <a:pPr marL="45720" indent="0" algn="just">
              <a:buNone/>
            </a:pPr>
            <a:endParaRPr lang="ru-RU" sz="1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и сроках оформления результатов такой приемки.</a:t>
            </a:r>
            <a:r>
              <a:rPr lang="ru-RU" sz="12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marL="45720" indent="0" algn="just">
              <a:buNone/>
            </a:pPr>
            <a:endParaRPr lang="ru-RU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ч.13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34 Закона о контрактной системе</a:t>
            </a:r>
            <a:endParaRPr lang="ru-RU" sz="1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834064" cy="640871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в перечне случаев для одностороннего отказа от исполнения контракта оснований, не предусмотренных гражданским законодательством по соответствующему виду контракта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8-9 ст. 95 Закона о контрактной системе;</a:t>
            </a:r>
          </a:p>
          <a:p>
            <a:pPr marL="72000" indent="0"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экономического развития РФ № 324-ЕЕ/Д28и и Федеральной Антимонопольной службы № АЦ/9777/16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18.02.2016г.</a:t>
            </a:r>
          </a:p>
          <a:p>
            <a:pPr marL="4572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ВАС РФ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14.03.2014 №16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951</TotalTime>
  <Words>944</Words>
  <Application>Microsoft Office PowerPoint</Application>
  <PresentationFormat>Экран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Перспектива</vt:lpstr>
      <vt:lpstr>Типичные ошибки в проектах контрактов заказчиков при осуществлении закупок товаров, работ,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в проектах контрактов заказчиков при осуществлении закупок товаров, работ, услуг</dc:title>
  <dc:creator>Богданова М.С.</dc:creator>
  <cp:lastModifiedBy>Богданова М.С.</cp:lastModifiedBy>
  <cp:revision>32</cp:revision>
  <dcterms:created xsi:type="dcterms:W3CDTF">2016-04-07T12:02:25Z</dcterms:created>
  <dcterms:modified xsi:type="dcterms:W3CDTF">2016-04-08T03:54:21Z</dcterms:modified>
</cp:coreProperties>
</file>